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180C-E872-4EB2-88A6-43880A554DD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36624-FC08-488F-9BFB-F2DDBA0E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15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4B5A9-0A64-4623-934B-7D6C5EC46C4F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A99A7-4D74-4971-A36B-CBA01333F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6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99A7-4D74-4971-A36B-CBA01333F0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2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738" y="1964267"/>
            <a:ext cx="9537387" cy="2421464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outside</a:t>
            </a:r>
            <a:br>
              <a:rPr lang="en-US" dirty="0" smtClean="0">
                <a:latin typeface="Book Antiqua" panose="02040602050305030304" pitchFamily="18" charset="0"/>
              </a:rPr>
            </a:br>
            <a:r>
              <a:rPr lang="en-US" dirty="0" smtClean="0">
                <a:latin typeface="Book Antiqua" panose="02040602050305030304" pitchFamily="18" charset="0"/>
              </a:rPr>
              <a:t>vocabulary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7</a:t>
            </a:r>
            <a:r>
              <a:rPr lang="en-US" sz="3200" baseline="30000" dirty="0" smtClean="0">
                <a:latin typeface="Book Antiqua" panose="02040602050305030304" pitchFamily="18" charset="0"/>
              </a:rPr>
              <a:t>th</a:t>
            </a:r>
            <a:r>
              <a:rPr lang="en-US" sz="3200" dirty="0" smtClean="0">
                <a:latin typeface="Book Antiqua" panose="02040602050305030304" pitchFamily="18" charset="0"/>
              </a:rPr>
              <a:t> grade language arts – Week 7 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1" y="149543"/>
            <a:ext cx="10131425" cy="7785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Book Antiqua" panose="02040602050305030304" pitchFamily="18" charset="0"/>
              </a:rPr>
              <a:t>Prefixes 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019439"/>
              </p:ext>
            </p:extLst>
          </p:nvPr>
        </p:nvGraphicFramePr>
        <p:xfrm>
          <a:off x="685800" y="928051"/>
          <a:ext cx="10777330" cy="584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142"/>
                <a:gridCol w="3377142"/>
                <a:gridCol w="4023046"/>
              </a:tblGrid>
              <a:tr h="5464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Prefix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Defi</a:t>
                      </a:r>
                      <a:r>
                        <a:rPr lang="en-US" sz="2800" b="0" dirty="0" smtClean="0">
                          <a:latin typeface="Book Antiqua" panose="02040602050305030304" pitchFamily="18" charset="0"/>
                        </a:rPr>
                        <a:t>n</a:t>
                      </a:r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ition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420471"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600" b="1" dirty="0" smtClean="0">
                          <a:latin typeface="Book Antiqua" panose="02040602050305030304" pitchFamily="18" charset="0"/>
                        </a:rPr>
                        <a:t>e- </a:t>
                      </a:r>
                    </a:p>
                    <a:p>
                      <a:pPr algn="ctr"/>
                      <a:r>
                        <a:rPr lang="en-US" sz="3600" b="1" dirty="0" err="1" smtClean="0">
                          <a:latin typeface="Book Antiqua" panose="02040602050305030304" pitchFamily="18" charset="0"/>
                        </a:rPr>
                        <a:t>ec</a:t>
                      </a:r>
                      <a:r>
                        <a:rPr lang="en-US" sz="3600" b="1" dirty="0" smtClean="0">
                          <a:latin typeface="Book Antiqua" panose="02040602050305030304" pitchFamily="18" charset="0"/>
                        </a:rPr>
                        <a:t>- </a:t>
                      </a:r>
                    </a:p>
                    <a:p>
                      <a:pPr algn="ctr"/>
                      <a:r>
                        <a:rPr lang="en-US" sz="3600" b="1" dirty="0" err="1" smtClean="0">
                          <a:latin typeface="Book Antiqua" panose="02040602050305030304" pitchFamily="18" charset="0"/>
                        </a:rPr>
                        <a:t>ef</a:t>
                      </a:r>
                      <a:r>
                        <a:rPr lang="en-US" sz="3600" b="1" dirty="0" smtClean="0">
                          <a:latin typeface="Book Antiqua" panose="0204060205030503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3600" b="1" dirty="0" smtClean="0">
                          <a:latin typeface="Book Antiqua" panose="02040602050305030304" pitchFamily="18" charset="0"/>
                        </a:rPr>
                        <a:t>ex-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400" b="1" baseline="0" dirty="0" smtClean="0">
                          <a:latin typeface="Book Antiqua" panose="02040602050305030304" pitchFamily="18" charset="0"/>
                        </a:rPr>
                        <a:t>Out of, outside</a:t>
                      </a:r>
                    </a:p>
                    <a:p>
                      <a:pPr algn="ctr"/>
                      <a:endParaRPr lang="en-US" sz="1600" b="1" baseline="0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Ex. </a:t>
                      </a:r>
                      <a:r>
                        <a:rPr lang="en-US" sz="2400" b="1" u="sng" baseline="0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e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mit </a:t>
                      </a:r>
                    </a:p>
                    <a:p>
                      <a:pPr algn="ctr"/>
                      <a:r>
                        <a:rPr lang="en-US" sz="2400" b="1" u="sng" baseline="0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ec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lipse </a:t>
                      </a:r>
                    </a:p>
                    <a:p>
                      <a:pPr algn="ctr"/>
                      <a:r>
                        <a:rPr lang="en-US" sz="2400" b="1" u="sng" baseline="0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ef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fort </a:t>
                      </a:r>
                    </a:p>
                    <a:p>
                      <a:pPr algn="ctr"/>
                      <a:r>
                        <a:rPr lang="en-US" sz="2400" b="1" u="sng" baseline="0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ex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it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860696">
                <a:tc>
                  <a:txBody>
                    <a:bodyPr/>
                    <a:lstStyle/>
                    <a:p>
                      <a:pPr algn="ctr"/>
                      <a:endParaRPr lang="en-US" sz="36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en-US" sz="8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600" b="1" baseline="0" dirty="0" smtClean="0">
                          <a:latin typeface="Book Antiqua" panose="02040602050305030304" pitchFamily="18" charset="0"/>
                        </a:rPr>
                        <a:t>extra-</a:t>
                      </a:r>
                    </a:p>
                    <a:p>
                      <a:pPr algn="ctr"/>
                      <a:r>
                        <a:rPr lang="en-US" sz="3600" b="1" baseline="0" dirty="0" err="1" smtClean="0">
                          <a:latin typeface="Book Antiqua" panose="02040602050305030304" pitchFamily="18" charset="0"/>
                        </a:rPr>
                        <a:t>exter</a:t>
                      </a:r>
                      <a:r>
                        <a:rPr lang="en-US" sz="3600" b="1" baseline="0" dirty="0" smtClean="0">
                          <a:latin typeface="Book Antiqua" panose="02040602050305030304" pitchFamily="18" charset="0"/>
                        </a:rPr>
                        <a:t>-</a:t>
                      </a:r>
                      <a:endParaRPr lang="en-US" sz="36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Out of, outside, excessive</a:t>
                      </a:r>
                    </a:p>
                    <a:p>
                      <a:pPr algn="ctr"/>
                      <a:endParaRPr lang="en-US" sz="16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en-US" sz="16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Ex. </a:t>
                      </a:r>
                      <a:r>
                        <a:rPr lang="en-US" sz="2400" b="1" u="sng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extra</a:t>
                      </a:r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terrestrial</a:t>
                      </a: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exter</a:t>
                      </a:r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ior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utoShape 2" descr="Image result for submar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77560" y="4803694"/>
            <a:ext cx="803322" cy="35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61635" y="5433391"/>
            <a:ext cx="3684104" cy="201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74955" y="4640260"/>
            <a:ext cx="6171054" cy="3820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93496" y="4346713"/>
            <a:ext cx="3790121" cy="2213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Image result for out o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5" y="1567274"/>
            <a:ext cx="3790120" cy="214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extraterrestria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5" y="4148490"/>
            <a:ext cx="3790121" cy="2511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45774"/>
            <a:ext cx="10131425" cy="715617"/>
          </a:xfrm>
        </p:spPr>
        <p:txBody>
          <a:bodyPr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Vocabulary Words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793581"/>
              </p:ext>
            </p:extLst>
          </p:nvPr>
        </p:nvGraphicFramePr>
        <p:xfrm>
          <a:off x="685800" y="861391"/>
          <a:ext cx="11059731" cy="573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577"/>
                <a:gridCol w="3686577"/>
                <a:gridCol w="3686577"/>
              </a:tblGrid>
              <a:tr h="5958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Vocabulary Word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Definition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350781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eccentric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(adjective)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Ignoring social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 conventions, odd</a:t>
                      </a:r>
                    </a:p>
                    <a:p>
                      <a:endParaRPr lang="en-US" sz="2400" b="1" baseline="0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200" b="1" baseline="0" dirty="0" smtClean="0">
                          <a:latin typeface="Book Antiqua" panose="02040602050305030304" pitchFamily="18" charset="0"/>
                        </a:rPr>
                        <a:t>Ex. Lady </a:t>
                      </a:r>
                      <a:r>
                        <a:rPr lang="en-US" sz="2200" b="1" baseline="0" dirty="0" err="1" smtClean="0">
                          <a:latin typeface="Book Antiqua" panose="02040602050305030304" pitchFamily="18" charset="0"/>
                        </a:rPr>
                        <a:t>Gaga’s</a:t>
                      </a:r>
                      <a:r>
                        <a:rPr lang="en-US" sz="2200" b="1" baseline="0" dirty="0" smtClean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200" b="1" u="sng" baseline="0" dirty="0" smtClean="0">
                          <a:latin typeface="Book Antiqua" panose="02040602050305030304" pitchFamily="18" charset="0"/>
                        </a:rPr>
                        <a:t>eccentric</a:t>
                      </a:r>
                      <a:r>
                        <a:rPr lang="en-US" sz="2200" b="1" baseline="0" dirty="0" smtClean="0">
                          <a:latin typeface="Book Antiqua" panose="02040602050305030304" pitchFamily="18" charset="0"/>
                        </a:rPr>
                        <a:t> style is legendary.</a:t>
                      </a:r>
                      <a:endParaRPr lang="en-US" sz="2200" b="1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2791554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ecstasy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(noun)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Happiness, overwhelming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 feelings of joy</a:t>
                      </a:r>
                    </a:p>
                    <a:p>
                      <a:endParaRPr lang="en-US" sz="2400" b="1" baseline="0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000" b="1" baseline="0" dirty="0" smtClean="0">
                          <a:latin typeface="Book Antiqua" panose="02040602050305030304" pitchFamily="18" charset="0"/>
                        </a:rPr>
                        <a:t>Ex. Their </a:t>
                      </a:r>
                      <a:r>
                        <a:rPr lang="en-US" sz="2000" b="1" u="sng" baseline="0" dirty="0" smtClean="0">
                          <a:latin typeface="Book Antiqua" panose="02040602050305030304" pitchFamily="18" charset="0"/>
                        </a:rPr>
                        <a:t>ecstasy</a:t>
                      </a:r>
                      <a:r>
                        <a:rPr lang="en-US" sz="2000" b="1" baseline="0" dirty="0" smtClean="0">
                          <a:latin typeface="Book Antiqua" panose="02040602050305030304" pitchFamily="18" charset="0"/>
                        </a:rPr>
                        <a:t> was obvious after the Cubs players won the World Series and broke the 108 year curse of the goat.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11925" y="5647386"/>
            <a:ext cx="3503053" cy="1210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AutoShape 2" descr="Image result for subconscious"/>
          <p:cNvSpPr>
            <a:spLocks noChangeAspect="1" noChangeArrowheads="1"/>
          </p:cNvSpPr>
          <p:nvPr/>
        </p:nvSpPr>
        <p:spPr bwMode="auto">
          <a:xfrm>
            <a:off x="8689415" y="28498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147753" y="10306836"/>
            <a:ext cx="2030211" cy="110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76692" y="4233739"/>
            <a:ext cx="3326296" cy="1855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57851" y="8839153"/>
            <a:ext cx="3200604" cy="2739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AutoShape 4" descr="https://loveradicallydotcom.files.wordpress.com/2013/07/muppet-critic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216534" y="5093808"/>
            <a:ext cx="3188312" cy="577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60209" y="3902765"/>
            <a:ext cx="3485322" cy="242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Image result for lady gaga eccentri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19" y="1577007"/>
            <a:ext cx="3487189" cy="216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 result for fans win cubs won world seri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19" y="3870293"/>
            <a:ext cx="3487189" cy="2585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6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28789"/>
            <a:ext cx="10131425" cy="837126"/>
          </a:xfrm>
        </p:spPr>
        <p:txBody>
          <a:bodyPr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Vocabulary words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618640"/>
              </p:ext>
            </p:extLst>
          </p:nvPr>
        </p:nvGraphicFramePr>
        <p:xfrm>
          <a:off x="685800" y="965915"/>
          <a:ext cx="10879428" cy="5642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476"/>
                <a:gridCol w="3626476"/>
                <a:gridCol w="3626476"/>
              </a:tblGrid>
              <a:tr h="7352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Vocabulary</a:t>
                      </a:r>
                      <a:r>
                        <a:rPr lang="en-US" baseline="0" dirty="0" smtClean="0">
                          <a:latin typeface="Book Antiqua" panose="02040602050305030304" pitchFamily="18" charset="0"/>
                        </a:rPr>
                        <a:t> Word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Definition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381544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effervesce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(verb)</a:t>
                      </a:r>
                    </a:p>
                    <a:p>
                      <a:pPr algn="ctr"/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Book Antiqua" panose="02040602050305030304" pitchFamily="18" charset="0"/>
                        </a:rPr>
                        <a:t>To give off bubbles; to show excitement or liveliness</a:t>
                      </a:r>
                    </a:p>
                    <a:p>
                      <a:endParaRPr lang="en-US" sz="22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1800" b="1" dirty="0" smtClean="0">
                          <a:latin typeface="Book Antiqua" panose="02040602050305030304" pitchFamily="18" charset="0"/>
                        </a:rPr>
                        <a:t>Ex.</a:t>
                      </a:r>
                      <a:r>
                        <a:rPr lang="en-US" sz="1800" b="1" baseline="0" dirty="0" smtClean="0">
                          <a:latin typeface="Book Antiqua" panose="02040602050305030304" pitchFamily="18" charset="0"/>
                        </a:rPr>
                        <a:t> Laura Hernandez </a:t>
                      </a:r>
                      <a:r>
                        <a:rPr lang="en-US" sz="1800" b="1" u="sng" baseline="0" dirty="0" smtClean="0">
                          <a:latin typeface="Book Antiqua" panose="02040602050305030304" pitchFamily="18" charset="0"/>
                        </a:rPr>
                        <a:t>effervesced</a:t>
                      </a:r>
                      <a:r>
                        <a:rPr lang="en-US" sz="1800" b="1" u="none" baseline="0" dirty="0" smtClean="0">
                          <a:latin typeface="Book Antiqua" panose="02040602050305030304" pitchFamily="18" charset="0"/>
                        </a:rPr>
                        <a:t> while competing</a:t>
                      </a:r>
                      <a:r>
                        <a:rPr lang="en-US" sz="1800" b="1" baseline="0" dirty="0" smtClean="0">
                          <a:latin typeface="Book Antiqua" panose="02040602050305030304" pitchFamily="18" charset="0"/>
                        </a:rPr>
                        <a:t> as member of the 2016 Olympic Gold Medal Gymnastics Team.</a:t>
                      </a:r>
                      <a:endParaRPr lang="en-US" sz="1800" b="1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356752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effusive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(adjecti</a:t>
                      </a:r>
                      <a:r>
                        <a:rPr lang="en-US" sz="3200" b="1" baseline="0" dirty="0" smtClean="0">
                          <a:latin typeface="Book Antiqua" panose="02040602050305030304" pitchFamily="18" charset="0"/>
                        </a:rPr>
                        <a:t>ve</a:t>
                      </a:r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Book Antiqua" panose="02040602050305030304" pitchFamily="18" charset="0"/>
                        </a:rPr>
                        <a:t>Demonstrative; unreserved; overflowing;</a:t>
                      </a:r>
                      <a:r>
                        <a:rPr lang="en-US" sz="2200" b="1" baseline="0" dirty="0" smtClean="0">
                          <a:latin typeface="Book Antiqua" panose="02040602050305030304" pitchFamily="18" charset="0"/>
                        </a:rPr>
                        <a:t> pouring out</a:t>
                      </a:r>
                    </a:p>
                    <a:p>
                      <a:endParaRPr lang="en-US" sz="2400" b="1" baseline="0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000" b="1" baseline="0" dirty="0" smtClean="0">
                          <a:latin typeface="Book Antiqua" panose="02040602050305030304" pitchFamily="18" charset="0"/>
                        </a:rPr>
                        <a:t>Ex. Justin Bieber’s </a:t>
                      </a:r>
                      <a:r>
                        <a:rPr lang="en-US" sz="2000" b="1" u="sng" baseline="0" dirty="0" smtClean="0">
                          <a:latin typeface="Book Antiqua" panose="02040602050305030304" pitchFamily="18" charset="0"/>
                        </a:rPr>
                        <a:t>effusive</a:t>
                      </a:r>
                      <a:r>
                        <a:rPr lang="en-US" sz="2000" b="1" baseline="0" dirty="0" smtClean="0">
                          <a:latin typeface="Book Antiqua" panose="02040602050305030304" pitchFamily="18" charset="0"/>
                        </a:rPr>
                        <a:t> fans were screaming for him at his concert.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20989" y="5016601"/>
            <a:ext cx="3412902" cy="198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42535" y="10959923"/>
            <a:ext cx="1406668" cy="88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57322" y="1881809"/>
            <a:ext cx="3405808" cy="205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57322" y="4267200"/>
            <a:ext cx="3405808" cy="210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Image result for laura hernandez olympic gymna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22" y="1803041"/>
            <a:ext cx="3405807" cy="213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justin bieber fans cryi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04" y="4267200"/>
            <a:ext cx="3260825" cy="2107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5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152"/>
            <a:ext cx="10131425" cy="1159099"/>
          </a:xfrm>
        </p:spPr>
        <p:txBody>
          <a:bodyPr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Vocabulary words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272515"/>
              </p:ext>
            </p:extLst>
          </p:nvPr>
        </p:nvGraphicFramePr>
        <p:xfrm>
          <a:off x="685800" y="1081825"/>
          <a:ext cx="10803834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278"/>
                <a:gridCol w="3601278"/>
                <a:gridCol w="3601278"/>
              </a:tblGrid>
              <a:tr h="4938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Vocabulary</a:t>
                      </a:r>
                      <a:r>
                        <a:rPr lang="en-US" baseline="0" dirty="0" smtClean="0">
                          <a:latin typeface="Book Antiqua" panose="02040602050305030304" pitchFamily="18" charset="0"/>
                        </a:rPr>
                        <a:t> Word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Definition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313624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eject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(verb)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Throw out</a:t>
                      </a:r>
                    </a:p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Ex. The umpire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400" b="1" u="sng" dirty="0" smtClean="0">
                          <a:latin typeface="Book Antiqua" panose="02040602050305030304" pitchFamily="18" charset="0"/>
                        </a:rPr>
                        <a:t>ejected </a:t>
                      </a:r>
                      <a:r>
                        <a:rPr lang="en-US" sz="2400" b="1" u="none" dirty="0" smtClean="0">
                          <a:latin typeface="Book Antiqua" panose="02040602050305030304" pitchFamily="18" charset="0"/>
                        </a:rPr>
                        <a:t>the</a:t>
                      </a:r>
                      <a:r>
                        <a:rPr lang="en-US" sz="2400" b="1" u="none" baseline="0" dirty="0" smtClean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Brave’s manager from the baseball game.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2678933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emit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(verb)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1200" b="1" dirty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To send out, discharge</a:t>
                      </a:r>
                    </a:p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Ex. The factory’s smoke stacks </a:t>
                      </a:r>
                      <a:r>
                        <a:rPr lang="en-US" sz="2400" b="1" u="sng" dirty="0" smtClean="0">
                          <a:latin typeface="Book Antiqua" panose="02040602050305030304" pitchFamily="18" charset="0"/>
                        </a:rPr>
                        <a:t>emit</a:t>
                      </a:r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 chemicals into the air.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122877" y="5918985"/>
            <a:ext cx="1237650" cy="64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15436" y="10179377"/>
            <a:ext cx="1642354" cy="803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83826" y="1828800"/>
            <a:ext cx="3193774" cy="1881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83826" y="1828800"/>
            <a:ext cx="3299791" cy="1881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782987" y="9434177"/>
            <a:ext cx="4255516" cy="184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Image result for ejected playe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5" y="1624085"/>
            <a:ext cx="3193775" cy="208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emi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97" y="4085443"/>
            <a:ext cx="3334603" cy="2369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9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4547"/>
            <a:ext cx="10131425" cy="1107584"/>
          </a:xfrm>
        </p:spPr>
        <p:txBody>
          <a:bodyPr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Vocabulary words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141561"/>
              </p:ext>
            </p:extLst>
          </p:nvPr>
        </p:nvGraphicFramePr>
        <p:xfrm>
          <a:off x="685800" y="1037231"/>
          <a:ext cx="10866438" cy="5695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146"/>
                <a:gridCol w="3622146"/>
                <a:gridCol w="3622146"/>
              </a:tblGrid>
              <a:tr h="422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Vocabulary</a:t>
                      </a:r>
                      <a:r>
                        <a:rPr lang="en-US" baseline="0" dirty="0" smtClean="0">
                          <a:latin typeface="Book Antiqua" panose="02040602050305030304" pitchFamily="18" charset="0"/>
                        </a:rPr>
                        <a:t> Word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Definition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671449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excerpt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(noun)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A selected passage from a book or article</a:t>
                      </a:r>
                    </a:p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200" b="1" dirty="0" smtClean="0">
                          <a:latin typeface="Book Antiqua" panose="02040602050305030304" pitchFamily="18" charset="0"/>
                        </a:rPr>
                        <a:t>Ex. This is </a:t>
                      </a:r>
                      <a:r>
                        <a:rPr lang="en-US" sz="2200" b="1" u="sng" dirty="0" smtClean="0">
                          <a:latin typeface="Book Antiqua" panose="02040602050305030304" pitchFamily="18" charset="0"/>
                        </a:rPr>
                        <a:t>excerpt</a:t>
                      </a:r>
                      <a:r>
                        <a:rPr lang="en-US" sz="2200" b="1" dirty="0" smtClean="0">
                          <a:latin typeface="Book Antiqua" panose="02040602050305030304" pitchFamily="18" charset="0"/>
                        </a:rPr>
                        <a:t> from th</a:t>
                      </a:r>
                      <a:r>
                        <a:rPr lang="en-US" sz="2200" b="1" baseline="0" dirty="0" smtClean="0">
                          <a:latin typeface="Book Antiqua" panose="02040602050305030304" pitchFamily="18" charset="0"/>
                        </a:rPr>
                        <a:t>e Shel Silverstein’s The Missing Piece Meets the Big O.</a:t>
                      </a:r>
                      <a:endParaRPr lang="en-US" sz="2200" b="1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601694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exodus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(noun)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A departure or journey away from a place</a:t>
                      </a:r>
                    </a:p>
                    <a:p>
                      <a:endParaRPr lang="en-US" sz="12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20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000" b="1" dirty="0" smtClean="0">
                          <a:latin typeface="Book Antiqua" panose="02040602050305030304" pitchFamily="18" charset="0"/>
                        </a:rPr>
                        <a:t>Ex.</a:t>
                      </a:r>
                      <a:r>
                        <a:rPr lang="en-US" sz="2000" b="1" baseline="0" dirty="0" smtClean="0">
                          <a:latin typeface="Book Antiqua" panose="02040602050305030304" pitchFamily="18" charset="0"/>
                        </a:rPr>
                        <a:t> The Syrian refugees started on an </a:t>
                      </a:r>
                      <a:r>
                        <a:rPr lang="en-US" sz="2000" b="1" u="sng" baseline="0" dirty="0" smtClean="0">
                          <a:latin typeface="Book Antiqua" panose="02040602050305030304" pitchFamily="18" charset="0"/>
                        </a:rPr>
                        <a:t>exodus</a:t>
                      </a:r>
                      <a:r>
                        <a:rPr lang="en-US" sz="2000" b="1" baseline="0" dirty="0" smtClean="0">
                          <a:latin typeface="Book Antiqua" panose="02040602050305030304" pitchFamily="18" charset="0"/>
                        </a:rPr>
                        <a:t> across the ocean away from their war-torn country.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29286" y="4792190"/>
            <a:ext cx="2371450" cy="113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AutoShape 2" descr="https://images-na.ssl-images-amazon.com/images/I/61xCklBhN3L.png"/>
          <p:cNvSpPr>
            <a:spLocks noChangeAspect="1" noChangeArrowheads="1"/>
          </p:cNvSpPr>
          <p:nvPr/>
        </p:nvSpPr>
        <p:spPr bwMode="auto">
          <a:xfrm>
            <a:off x="8648445" y="2870443"/>
            <a:ext cx="214530" cy="2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52208" y="9103506"/>
            <a:ext cx="2220165" cy="1227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AutoShape 6" descr="https://s-media-cache-ak0.pinimg.com/736x/52/cd/a2/52cda28bf15c418805d76a6c309ba6d3.jpg"/>
          <p:cNvSpPr>
            <a:spLocks noChangeAspect="1" noChangeArrowheads="1"/>
          </p:cNvSpPr>
          <p:nvPr/>
        </p:nvSpPr>
        <p:spPr bwMode="auto">
          <a:xfrm>
            <a:off x="8150461" y="5089409"/>
            <a:ext cx="201833" cy="20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77390" y="4931742"/>
            <a:ext cx="2949686" cy="1607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30817" y="1868557"/>
            <a:ext cx="3405809" cy="197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318296" y="10107829"/>
            <a:ext cx="3380430" cy="1579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Image result for excerpt the shel silverste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15" y="1598917"/>
            <a:ext cx="3405809" cy="232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exodus from syr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15" y="4189862"/>
            <a:ext cx="3405809" cy="2422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9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41668"/>
            <a:ext cx="10131425" cy="991673"/>
          </a:xfrm>
        </p:spPr>
        <p:txBody>
          <a:bodyPr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Vocabulary words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935691"/>
              </p:ext>
            </p:extLst>
          </p:nvPr>
        </p:nvGraphicFramePr>
        <p:xfrm>
          <a:off x="685800" y="1133475"/>
          <a:ext cx="10879137" cy="543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379"/>
                <a:gridCol w="3626379"/>
                <a:gridCol w="36263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Vocabulary</a:t>
                      </a:r>
                      <a:r>
                        <a:rPr lang="en-US" baseline="0" dirty="0" smtClean="0">
                          <a:latin typeface="Book Antiqua" panose="02040602050305030304" pitchFamily="18" charset="0"/>
                        </a:rPr>
                        <a:t> Word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Definition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expulsion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(noun)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A forcing out</a:t>
                      </a:r>
                    </a:p>
                    <a:p>
                      <a:pPr algn="l"/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en-US" sz="2200" b="1" dirty="0" smtClean="0">
                          <a:latin typeface="Book Antiqua" panose="02040602050305030304" pitchFamily="18" charset="0"/>
                        </a:rPr>
                        <a:t>Ex. The</a:t>
                      </a:r>
                      <a:r>
                        <a:rPr lang="en-US" sz="2200" b="1" baseline="0" dirty="0" smtClean="0">
                          <a:latin typeface="Book Antiqua" panose="02040602050305030304" pitchFamily="18" charset="0"/>
                        </a:rPr>
                        <a:t> sign warns that </a:t>
                      </a:r>
                      <a:r>
                        <a:rPr lang="en-US" sz="2200" b="1" u="sng" baseline="0" dirty="0" smtClean="0">
                          <a:latin typeface="Book Antiqua" panose="02040602050305030304" pitchFamily="18" charset="0"/>
                        </a:rPr>
                        <a:t>expulsion</a:t>
                      </a:r>
                      <a:r>
                        <a:rPr lang="en-US" sz="2200" b="1" baseline="0" dirty="0" smtClean="0">
                          <a:latin typeface="Book Antiqua" panose="02040602050305030304" pitchFamily="18" charset="0"/>
                        </a:rPr>
                        <a:t> from school can be the consequence for bullying, harassment, and violence in school.</a:t>
                      </a:r>
                      <a:endParaRPr lang="en-US" sz="2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extrude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(verb)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Force or press out</a:t>
                      </a:r>
                    </a:p>
                    <a:p>
                      <a:pPr algn="l"/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en-US" sz="2200" b="1" dirty="0" smtClean="0">
                          <a:latin typeface="Book Antiqua" panose="02040602050305030304" pitchFamily="18" charset="0"/>
                        </a:rPr>
                        <a:t>Ex. Many types of pasta are made by </a:t>
                      </a:r>
                      <a:r>
                        <a:rPr lang="en-US" sz="2200" b="1" u="sng" dirty="0" smtClean="0">
                          <a:latin typeface="Book Antiqua" panose="02040602050305030304" pitchFamily="18" charset="0"/>
                        </a:rPr>
                        <a:t>extruding</a:t>
                      </a:r>
                      <a:r>
                        <a:rPr lang="en-US" sz="2200" b="1" dirty="0" smtClean="0">
                          <a:latin typeface="Book Antiqua" panose="02040602050305030304" pitchFamily="18" charset="0"/>
                        </a:rPr>
                        <a:t> the pasta dough through a machine.</a:t>
                      </a:r>
                      <a:endParaRPr lang="en-US" sz="2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21318" y="4636394"/>
            <a:ext cx="2450753" cy="115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78427" y="10486389"/>
            <a:ext cx="1302014" cy="5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675262" y="4227443"/>
            <a:ext cx="4895199" cy="19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12026" y="9223312"/>
            <a:ext cx="2666299" cy="173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98957" y="4305695"/>
            <a:ext cx="3366052" cy="200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Image result for expulsion from schoo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47" y="1563323"/>
            <a:ext cx="2961565" cy="210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 result for extruded past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47" y="4101096"/>
            <a:ext cx="3220871" cy="232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4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612</TotalTime>
  <Words>333</Words>
  <Application>Microsoft Office PowerPoint</Application>
  <PresentationFormat>Widescreen</PresentationFormat>
  <Paragraphs>164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 Antiqua</vt:lpstr>
      <vt:lpstr>Calibri</vt:lpstr>
      <vt:lpstr>Calibri Light</vt:lpstr>
      <vt:lpstr>Celestial</vt:lpstr>
      <vt:lpstr>outside vocabulary</vt:lpstr>
      <vt:lpstr>Prefixes </vt:lpstr>
      <vt:lpstr>Vocabulary Words</vt:lpstr>
      <vt:lpstr>Vocabulary words</vt:lpstr>
      <vt:lpstr>Vocabulary words</vt:lpstr>
      <vt:lpstr>Vocabulary words</vt:lpstr>
      <vt:lpstr>Vocabulary words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 and under vocabulary</dc:title>
  <dc:creator>twalker3</dc:creator>
  <cp:lastModifiedBy>vlassiter</cp:lastModifiedBy>
  <cp:revision>58</cp:revision>
  <dcterms:created xsi:type="dcterms:W3CDTF">2016-08-07T21:03:30Z</dcterms:created>
  <dcterms:modified xsi:type="dcterms:W3CDTF">2016-11-28T14:50:13Z</dcterms:modified>
</cp:coreProperties>
</file>